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rimo" panose="020B0604020202020204" charset="0"/>
      <p:regular r:id="rId16"/>
    </p:embeddedFont>
    <p:embeddedFont>
      <p:font typeface="Outfit Extra Bold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F6"/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48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Habit Tracker: Ваш Путь к Устойчивым Привычкам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Представляем проект мобильного приложения Habit Tracker, разработанного для помощи в формировании и отслеживании полезных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привычек</a:t>
            </a:r>
            <a:r>
              <a:rPr lang="en-US" sz="175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906703" y="7767145"/>
            <a:ext cx="1639614" cy="378372"/>
          </a:xfrm>
          <a:prstGeom prst="rect">
            <a:avLst/>
          </a:prstGeom>
          <a:solidFill>
            <a:srgbClr val="EEEEF4"/>
          </a:solidFill>
          <a:ln>
            <a:solidFill>
              <a:srgbClr val="EF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EEEF4"/>
              </a:solidFill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3790" y="5878117"/>
            <a:ext cx="7556421" cy="41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Выполнили: </a:t>
            </a:r>
            <a:r>
              <a:rPr lang="ru-RU" sz="175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Лаврунова</a:t>
            </a:r>
            <a:r>
              <a:rPr lang="ru-RU" sz="175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Анастасия, Бахтина Екатерина, ДИ-26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1" b="2171"/>
          <a:stretch/>
        </p:blipFill>
        <p:spPr>
          <a:xfrm>
            <a:off x="10341259" y="919362"/>
            <a:ext cx="3091881" cy="63794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827" y="897017"/>
            <a:ext cx="4137660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Проблема и Решение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19826" y="1969113"/>
            <a:ext cx="185654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Проблема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519827" y="2785770"/>
            <a:ext cx="6614279" cy="291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Сложность в формировании и поддержании привычек.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19826" y="3415749"/>
            <a:ext cx="6614279" cy="31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Недостаток мотивации и дисциплины.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19826" y="4067560"/>
            <a:ext cx="7142214" cy="298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Отсутствие удобных инструментов для отслеживания прогресса.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19826" y="4950732"/>
            <a:ext cx="1856542" cy="25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Решение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519826" y="5592344"/>
            <a:ext cx="9727759" cy="107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Мобильное приложение Habit Tracker предлагает интуитивно понятный интерфейс и гибкие настройки для легкого управления привычками, а также инструменты для анализа прогресса и поддержания мотивации.</a:t>
            </a:r>
            <a:endParaRPr lang="en-US" sz="2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906703" y="7767145"/>
            <a:ext cx="1639614" cy="378372"/>
          </a:xfrm>
          <a:prstGeom prst="rect">
            <a:avLst/>
          </a:prstGeom>
          <a:solidFill>
            <a:srgbClr val="EEEEF4"/>
          </a:solidFill>
          <a:ln>
            <a:solidFill>
              <a:srgbClr val="EF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EEEF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385"/>
            <a:ext cx="5972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Ключевые Функции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2579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660452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Управление Привычками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50520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Легкое добавление, редактирование и удаление привычек.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2579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660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Напоминания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150870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Несколько настраиваемых напоминаний в течение дня.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2579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660452"/>
            <a:ext cx="3294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История и Статистика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150870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Визуализация прогресса и завершенных задач.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295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Темы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78596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Выбор между темной и светлой темой для комфорта.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16088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295543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Мелодии Уведомлений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614029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Персонализированные звуки для напоминаний.</a:t>
            </a:r>
            <a:endParaRPr lang="en-US" sz="175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2906703" y="7767145"/>
            <a:ext cx="1639614" cy="378372"/>
          </a:xfrm>
          <a:prstGeom prst="rect">
            <a:avLst/>
          </a:prstGeom>
          <a:solidFill>
            <a:srgbClr val="EEEEF4"/>
          </a:solidFill>
          <a:ln>
            <a:solidFill>
              <a:srgbClr val="EF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EEEF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743545"/>
            <a:ext cx="7172920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Архитектура Приложения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520" y="1814751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Приложение построено на принципах Clean Architecture для обеспечения масштабируемости, тестируемости и поддерживаемости.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34" y="2384346"/>
            <a:ext cx="2172533" cy="12041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76318" y="2952036"/>
            <a:ext cx="293846" cy="367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18522" y="2593300"/>
            <a:ext cx="264402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UI (Jetpack Compose)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318522" y="3045143"/>
            <a:ext cx="264402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Интерфейс пользователя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61717" y="3605093"/>
            <a:ext cx="8685014" cy="11430"/>
          </a:xfrm>
          <a:prstGeom prst="roundRect">
            <a:avLst>
              <a:gd name="adj" fmla="val 768061"/>
            </a:avLst>
          </a:prstGeom>
          <a:solidFill>
            <a:srgbClr val="BDB8D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08" y="3640693"/>
            <a:ext cx="4345186" cy="12041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76318" y="4059079"/>
            <a:ext cx="293846" cy="367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04848" y="3849648"/>
            <a:ext cx="25390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Domain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6404848" y="4301490"/>
            <a:ext cx="2539008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Бизнес-логика, Use Cases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248043" y="4861441"/>
            <a:ext cx="7598688" cy="11430"/>
          </a:xfrm>
          <a:prstGeom prst="roundRect">
            <a:avLst>
              <a:gd name="adj" fmla="val 768061"/>
            </a:avLst>
          </a:prstGeom>
          <a:solidFill>
            <a:srgbClr val="BDB8D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81" y="4897041"/>
            <a:ext cx="6517838" cy="120419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76318" y="5315426"/>
            <a:ext cx="293846" cy="367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491174" y="5105995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7491174" y="5557838"/>
            <a:ext cx="315170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Репозитории, Источники данных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31520" y="6336387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MVVM: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Разделение логики представления и данных, повышая тестируемость.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731520" y="6743938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Koin: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Управление зависимостями для модульности.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31520" y="7151489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Coroutines &amp; Flow: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Эффективная асинхронная обработка данных.</a:t>
            </a:r>
            <a:endParaRPr lang="en-US" sz="16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2906703" y="7767145"/>
            <a:ext cx="1639614" cy="378372"/>
          </a:xfrm>
          <a:prstGeom prst="rect">
            <a:avLst/>
          </a:prstGeom>
          <a:solidFill>
            <a:srgbClr val="EEEEF4"/>
          </a:solidFill>
          <a:ln>
            <a:solidFill>
              <a:srgbClr val="EF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EEEF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0994"/>
            <a:ext cx="8087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Используемые Технологии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940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Kotlin: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Основной язык разработки.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62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Jetpack Compose: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Современный инструментарий для создания UI.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41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Room: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ORM для локальной базы данных SQLite.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835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Retrofit: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Типобезопасный HTTP-клиент для сетевых запросов.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940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Koin: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Легкий фреймворк для внедрения зависимостей.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362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Coroutines &amp; Flow: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Для асинхронного программирования.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41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JUnit: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Фреймворк для написания юнит-тестов.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835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Fastlane &amp; GitHub Actions: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Инструменты CI/CD.</a:t>
            </a:r>
            <a:endParaRPr lang="en-US" sz="17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906703" y="7767145"/>
            <a:ext cx="1639614" cy="378372"/>
          </a:xfrm>
          <a:prstGeom prst="rect">
            <a:avLst/>
          </a:prstGeom>
          <a:solidFill>
            <a:srgbClr val="EEEEF4"/>
          </a:solidFill>
          <a:ln>
            <a:solidFill>
              <a:srgbClr val="EF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EEEF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2585"/>
            <a:ext cx="8375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Демонстрация Приложения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01410" y="14759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Ниже представлены скриншоты ключевых экранов приложения Habit Tracker, демонстрирующие его функциональность и пользовательский интерфейс.</a:t>
            </a:r>
            <a:endParaRPr lang="en-US" sz="175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906703" y="7767145"/>
            <a:ext cx="1639614" cy="378372"/>
          </a:xfrm>
          <a:prstGeom prst="rect">
            <a:avLst/>
          </a:prstGeom>
          <a:solidFill>
            <a:srgbClr val="EEEEF4"/>
          </a:solidFill>
          <a:ln>
            <a:solidFill>
              <a:srgbClr val="EF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EEEF4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" b="2043"/>
          <a:stretch/>
        </p:blipFill>
        <p:spPr>
          <a:xfrm>
            <a:off x="801410" y="2499075"/>
            <a:ext cx="2445684" cy="531823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" r="-1" b="1761"/>
          <a:stretch/>
        </p:blipFill>
        <p:spPr>
          <a:xfrm>
            <a:off x="6086416" y="2486238"/>
            <a:ext cx="2442397" cy="533107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" b="2182"/>
          <a:stretch/>
        </p:blipFill>
        <p:spPr>
          <a:xfrm>
            <a:off x="8738557" y="2486238"/>
            <a:ext cx="2440403" cy="531823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" b="2079"/>
          <a:stretch/>
        </p:blipFill>
        <p:spPr>
          <a:xfrm>
            <a:off x="11388705" y="2492656"/>
            <a:ext cx="2440285" cy="531823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4"/>
          <a:stretch/>
        </p:blipFill>
        <p:spPr>
          <a:xfrm>
            <a:off x="3441774" y="2499075"/>
            <a:ext cx="2449962" cy="5328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6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Тестирование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2880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25191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689265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426262"/>
            <a:ext cx="2960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Unit-тесты Моделей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91668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Гарантируют корректную работу бизнес-логики и данных.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2880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9" name="Shape 6"/>
          <p:cNvSpPr/>
          <p:nvPr/>
        </p:nvSpPr>
        <p:spPr>
          <a:xfrm>
            <a:off x="6974860" y="25191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689265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3426262"/>
            <a:ext cx="2894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UI-тест SplashScreen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391668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Проверка корректного отображения и инициализации стартового экрана.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2880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4" name="Shape 10"/>
          <p:cNvSpPr/>
          <p:nvPr/>
        </p:nvSpPr>
        <p:spPr>
          <a:xfrm>
            <a:off x="11398032" y="25191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689265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3426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Инструменты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7427" y="391668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JUnit: Основной фреймворк для тестирования.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97427" y="47217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MockK: Для создания моков и стабов.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9897427" y="55268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Compose Testing: Для тестирования UI на Jetpack Compose.</a:t>
            </a:r>
            <a:endParaRPr lang="en-US" sz="175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906703" y="7767145"/>
            <a:ext cx="1639614" cy="378372"/>
          </a:xfrm>
          <a:prstGeom prst="rect">
            <a:avLst/>
          </a:prstGeom>
          <a:solidFill>
            <a:srgbClr val="EEEEF4"/>
          </a:solidFill>
          <a:ln>
            <a:solidFill>
              <a:srgbClr val="EF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EEEF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5889"/>
            <a:ext cx="6230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Будущие Улучшения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82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Мы планируем добавить новые функции для расширения возможностей приложения и улучшения пользовательского опыта.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9252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73322"/>
            <a:ext cx="37007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Экспорт/Импорт Данных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6374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Возможность сохранения и восстановления пользовательских данных.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539252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7332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Синхронизация с Облаком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51807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Доступ к данным с различных устройств через облачное хранилище.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539252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7332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Виджеты и Push-уведомления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51807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Быстрый доступ к информации и актуальные напоминания.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906703" y="7767145"/>
            <a:ext cx="1639614" cy="378372"/>
          </a:xfrm>
          <a:prstGeom prst="rect">
            <a:avLst/>
          </a:prstGeom>
          <a:solidFill>
            <a:srgbClr val="EEEEF4"/>
          </a:solidFill>
          <a:ln>
            <a:solidFill>
              <a:srgbClr val="EF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EEEF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408878"/>
            <a:ext cx="6616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Спасибо за Внимание!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Если у вас есть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вопросы</a:t>
            </a:r>
            <a:r>
              <a:rPr lang="en-US" sz="175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ru-RU" sz="175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готовы ответить на любой из них</a:t>
            </a:r>
            <a:r>
              <a:rPr lang="en-US" sz="175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906703" y="7767145"/>
            <a:ext cx="1639614" cy="378372"/>
          </a:xfrm>
          <a:prstGeom prst="rect">
            <a:avLst/>
          </a:prstGeom>
          <a:solidFill>
            <a:srgbClr val="EEEEF4"/>
          </a:solidFill>
          <a:ln>
            <a:solidFill>
              <a:srgbClr val="EF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EEEF4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"/>
            <a:ext cx="5486400" cy="8229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1" b="2171"/>
          <a:stretch/>
        </p:blipFill>
        <p:spPr>
          <a:xfrm>
            <a:off x="1197259" y="927934"/>
            <a:ext cx="3091881" cy="63794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397</Words>
  <Application>Microsoft Office PowerPoint</Application>
  <PresentationFormat>Произвольный</PresentationFormat>
  <Paragraphs>74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Calibri</vt:lpstr>
      <vt:lpstr>Arimo</vt:lpstr>
      <vt:lpstr>Outfit Extra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Огнева Екатерина</dc:creator>
  <cp:lastModifiedBy>Огнева Екатерина</cp:lastModifiedBy>
  <cp:revision>8</cp:revision>
  <dcterms:created xsi:type="dcterms:W3CDTF">2025-07-14T20:05:10Z</dcterms:created>
  <dcterms:modified xsi:type="dcterms:W3CDTF">2025-07-14T21:46:57Z</dcterms:modified>
</cp:coreProperties>
</file>